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6" r:id="rId2"/>
    <p:sldId id="257" r:id="rId3"/>
    <p:sldId id="260" r:id="rId4"/>
    <p:sldId id="261" r:id="rId5"/>
    <p:sldId id="263" r:id="rId6"/>
    <p:sldId id="264" r:id="rId7"/>
    <p:sldId id="262" r:id="rId8"/>
    <p:sldId id="265"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3" autoAdjust="0"/>
    <p:restoredTop sz="87091" autoAdjust="0"/>
  </p:normalViewPr>
  <p:slideViewPr>
    <p:cSldViewPr snapToGrid="0" showGuides="1">
      <p:cViewPr varScale="1">
        <p:scale>
          <a:sx n="72" d="100"/>
          <a:sy n="72" d="100"/>
        </p:scale>
        <p:origin x="1075" y="4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2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cqui Esteban" userId="b61cd51ed7c7a164" providerId="LiveId" clId="{2EE097AF-0840-4AA8-9F60-C21ACB2F6DF1}"/>
    <pc:docChg chg="undo redo custSel modSld modMainMaster">
      <pc:chgData name="Jacqui Esteban" userId="b61cd51ed7c7a164" providerId="LiveId" clId="{2EE097AF-0840-4AA8-9F60-C21ACB2F6DF1}" dt="2023-05-18T15:16:08.850" v="5633" actId="1076"/>
      <pc:docMkLst>
        <pc:docMk/>
      </pc:docMkLst>
      <pc:sldChg chg="addSp modSp mod setBg">
        <pc:chgData name="Jacqui Esteban" userId="b61cd51ed7c7a164" providerId="LiveId" clId="{2EE097AF-0840-4AA8-9F60-C21ACB2F6DF1}" dt="2023-05-17T08:08:34.424" v="76" actId="207"/>
        <pc:sldMkLst>
          <pc:docMk/>
          <pc:sldMk cId="1311822216" sldId="256"/>
        </pc:sldMkLst>
        <pc:spChg chg="add mod">
          <ac:chgData name="Jacqui Esteban" userId="b61cd51ed7c7a164" providerId="LiveId" clId="{2EE097AF-0840-4AA8-9F60-C21ACB2F6DF1}" dt="2023-05-17T08:08:34.424" v="76" actId="207"/>
          <ac:spMkLst>
            <pc:docMk/>
            <pc:sldMk cId="1311822216" sldId="256"/>
            <ac:spMk id="5" creationId="{11CA5BC1-714F-A957-E11A-475C04ED3CAE}"/>
          </ac:spMkLst>
        </pc:spChg>
        <pc:picChg chg="add mod">
          <ac:chgData name="Jacqui Esteban" userId="b61cd51ed7c7a164" providerId="LiveId" clId="{2EE097AF-0840-4AA8-9F60-C21ACB2F6DF1}" dt="2023-05-17T08:07:45.234" v="74" actId="1076"/>
          <ac:picMkLst>
            <pc:docMk/>
            <pc:sldMk cId="1311822216" sldId="256"/>
            <ac:picMk id="4" creationId="{4B532EB4-9652-0580-FD41-85C3C6B3DF5C}"/>
          </ac:picMkLst>
        </pc:picChg>
      </pc:sldChg>
      <pc:sldChg chg="modSp mod">
        <pc:chgData name="Jacqui Esteban" userId="b61cd51ed7c7a164" providerId="LiveId" clId="{2EE097AF-0840-4AA8-9F60-C21ACB2F6DF1}" dt="2023-05-18T09:52:59.083" v="2399" actId="1076"/>
        <pc:sldMkLst>
          <pc:docMk/>
          <pc:sldMk cId="1120131023" sldId="257"/>
        </pc:sldMkLst>
        <pc:spChg chg="mod">
          <ac:chgData name="Jacqui Esteban" userId="b61cd51ed7c7a164" providerId="LiveId" clId="{2EE097AF-0840-4AA8-9F60-C21ACB2F6DF1}" dt="2023-05-18T08:26:27.151" v="873" actId="20577"/>
          <ac:spMkLst>
            <pc:docMk/>
            <pc:sldMk cId="1120131023" sldId="257"/>
            <ac:spMk id="2" creationId="{00000000-0000-0000-0000-000000000000}"/>
          </ac:spMkLst>
        </pc:spChg>
        <pc:spChg chg="mod">
          <ac:chgData name="Jacqui Esteban" userId="b61cd51ed7c7a164" providerId="LiveId" clId="{2EE097AF-0840-4AA8-9F60-C21ACB2F6DF1}" dt="2023-05-18T09:52:59.083" v="2399" actId="1076"/>
          <ac:spMkLst>
            <pc:docMk/>
            <pc:sldMk cId="1120131023" sldId="257"/>
            <ac:spMk id="3" creationId="{00000000-0000-0000-0000-000000000000}"/>
          </ac:spMkLst>
        </pc:spChg>
      </pc:sldChg>
      <pc:sldChg chg="addSp modSp mod">
        <pc:chgData name="Jacqui Esteban" userId="b61cd51ed7c7a164" providerId="LiveId" clId="{2EE097AF-0840-4AA8-9F60-C21ACB2F6DF1}" dt="2023-05-18T10:44:18.959" v="3696" actId="207"/>
        <pc:sldMkLst>
          <pc:docMk/>
          <pc:sldMk cId="592739283" sldId="260"/>
        </pc:sldMkLst>
        <pc:spChg chg="mod">
          <ac:chgData name="Jacqui Esteban" userId="b61cd51ed7c7a164" providerId="LiveId" clId="{2EE097AF-0840-4AA8-9F60-C21ACB2F6DF1}" dt="2023-05-18T10:44:18.959" v="3696" actId="207"/>
          <ac:spMkLst>
            <pc:docMk/>
            <pc:sldMk cId="592739283" sldId="260"/>
            <ac:spMk id="3" creationId="{00000000-0000-0000-0000-000000000000}"/>
          </ac:spMkLst>
        </pc:spChg>
        <pc:spChg chg="add mod">
          <ac:chgData name="Jacqui Esteban" userId="b61cd51ed7c7a164" providerId="LiveId" clId="{2EE097AF-0840-4AA8-9F60-C21ACB2F6DF1}" dt="2023-05-18T10:43:27.577" v="3692" actId="20577"/>
          <ac:spMkLst>
            <pc:docMk/>
            <pc:sldMk cId="592739283" sldId="260"/>
            <ac:spMk id="4" creationId="{707CA1A0-BF84-641F-4915-08B7BA69C4B4}"/>
          </ac:spMkLst>
        </pc:spChg>
      </pc:sldChg>
      <pc:sldChg chg="addSp delSp modSp mod">
        <pc:chgData name="Jacqui Esteban" userId="b61cd51ed7c7a164" providerId="LiveId" clId="{2EE097AF-0840-4AA8-9F60-C21ACB2F6DF1}" dt="2023-05-18T11:30:49.523" v="4815" actId="1076"/>
        <pc:sldMkLst>
          <pc:docMk/>
          <pc:sldMk cId="1462657008" sldId="261"/>
        </pc:sldMkLst>
        <pc:spChg chg="mod">
          <ac:chgData name="Jacqui Esteban" userId="b61cd51ed7c7a164" providerId="LiveId" clId="{2EE097AF-0840-4AA8-9F60-C21ACB2F6DF1}" dt="2023-05-18T11:21:52.747" v="4793" actId="313"/>
          <ac:spMkLst>
            <pc:docMk/>
            <pc:sldMk cId="1462657008" sldId="261"/>
            <ac:spMk id="3" creationId="{00000000-0000-0000-0000-000000000000}"/>
          </ac:spMkLst>
        </pc:spChg>
        <pc:spChg chg="add del mod">
          <ac:chgData name="Jacqui Esteban" userId="b61cd51ed7c7a164" providerId="LiveId" clId="{2EE097AF-0840-4AA8-9F60-C21ACB2F6DF1}" dt="2023-05-18T11:07:22.601" v="4304" actId="767"/>
          <ac:spMkLst>
            <pc:docMk/>
            <pc:sldMk cId="1462657008" sldId="261"/>
            <ac:spMk id="4" creationId="{223802DA-DB09-5745-F854-6ED8AF81D9DA}"/>
          </ac:spMkLst>
        </pc:spChg>
        <pc:spChg chg="add mod">
          <ac:chgData name="Jacqui Esteban" userId="b61cd51ed7c7a164" providerId="LiveId" clId="{2EE097AF-0840-4AA8-9F60-C21ACB2F6DF1}" dt="2023-05-18T11:30:39.635" v="4814" actId="6549"/>
          <ac:spMkLst>
            <pc:docMk/>
            <pc:sldMk cId="1462657008" sldId="261"/>
            <ac:spMk id="5" creationId="{27A63F16-C545-C631-8576-24B285A2B856}"/>
          </ac:spMkLst>
        </pc:spChg>
        <pc:spChg chg="add mod">
          <ac:chgData name="Jacqui Esteban" userId="b61cd51ed7c7a164" providerId="LiveId" clId="{2EE097AF-0840-4AA8-9F60-C21ACB2F6DF1}" dt="2023-05-18T11:30:49.523" v="4815" actId="1076"/>
          <ac:spMkLst>
            <pc:docMk/>
            <pc:sldMk cId="1462657008" sldId="261"/>
            <ac:spMk id="6" creationId="{966D425E-73A1-D8BF-965B-B17091669827}"/>
          </ac:spMkLst>
        </pc:spChg>
      </pc:sldChg>
      <pc:sldChg chg="modSp mod">
        <pc:chgData name="Jacqui Esteban" userId="b61cd51ed7c7a164" providerId="LiveId" clId="{2EE097AF-0840-4AA8-9F60-C21ACB2F6DF1}" dt="2023-05-18T15:16:08.850" v="5633" actId="1076"/>
        <pc:sldMkLst>
          <pc:docMk/>
          <pc:sldMk cId="3204772422" sldId="262"/>
        </pc:sldMkLst>
        <pc:spChg chg="mod">
          <ac:chgData name="Jacqui Esteban" userId="b61cd51ed7c7a164" providerId="LiveId" clId="{2EE097AF-0840-4AA8-9F60-C21ACB2F6DF1}" dt="2023-05-18T15:16:08.850" v="5633" actId="1076"/>
          <ac:spMkLst>
            <pc:docMk/>
            <pc:sldMk cId="3204772422" sldId="262"/>
            <ac:spMk id="3" creationId="{00000000-0000-0000-0000-000000000000}"/>
          </ac:spMkLst>
        </pc:spChg>
      </pc:sldChg>
      <pc:sldChg chg="modSp mod">
        <pc:chgData name="Jacqui Esteban" userId="b61cd51ed7c7a164" providerId="LiveId" clId="{2EE097AF-0840-4AA8-9F60-C21ACB2F6DF1}" dt="2023-05-18T15:11:11.109" v="5365" actId="20577"/>
        <pc:sldMkLst>
          <pc:docMk/>
          <pc:sldMk cId="4014951418" sldId="263"/>
        </pc:sldMkLst>
        <pc:spChg chg="mod">
          <ac:chgData name="Jacqui Esteban" userId="b61cd51ed7c7a164" providerId="LiveId" clId="{2EE097AF-0840-4AA8-9F60-C21ACB2F6DF1}" dt="2023-05-18T15:11:11.109" v="5365" actId="20577"/>
          <ac:spMkLst>
            <pc:docMk/>
            <pc:sldMk cId="4014951418" sldId="263"/>
            <ac:spMk id="3" creationId="{20CB5B67-A697-C24D-81F8-1CE1D8D67587}"/>
          </ac:spMkLst>
        </pc:spChg>
      </pc:sldChg>
      <pc:sldChg chg="modSp mod">
        <pc:chgData name="Jacqui Esteban" userId="b61cd51ed7c7a164" providerId="LiveId" clId="{2EE097AF-0840-4AA8-9F60-C21ACB2F6DF1}" dt="2023-05-18T15:15:43.327" v="5632" actId="20577"/>
        <pc:sldMkLst>
          <pc:docMk/>
          <pc:sldMk cId="2362604341" sldId="264"/>
        </pc:sldMkLst>
        <pc:spChg chg="mod">
          <ac:chgData name="Jacqui Esteban" userId="b61cd51ed7c7a164" providerId="LiveId" clId="{2EE097AF-0840-4AA8-9F60-C21ACB2F6DF1}" dt="2023-05-18T15:15:43.327" v="5632" actId="20577"/>
          <ac:spMkLst>
            <pc:docMk/>
            <pc:sldMk cId="2362604341" sldId="264"/>
            <ac:spMk id="3" creationId="{2501FC5B-992A-024D-B4BF-E964DECFB2D5}"/>
          </ac:spMkLst>
        </pc:spChg>
      </pc:sldChg>
      <pc:sldMasterChg chg="modSldLayout">
        <pc:chgData name="Jacqui Esteban" userId="b61cd51ed7c7a164" providerId="LiveId" clId="{2EE097AF-0840-4AA8-9F60-C21ACB2F6DF1}" dt="2023-05-18T09:42:07.924" v="1946" actId="113"/>
        <pc:sldMasterMkLst>
          <pc:docMk/>
          <pc:sldMasterMk cId="3130364502" sldId="2147483648"/>
        </pc:sldMasterMkLst>
        <pc:sldLayoutChg chg="addSp delSp modSp mod">
          <pc:chgData name="Jacqui Esteban" userId="b61cd51ed7c7a164" providerId="LiveId" clId="{2EE097AF-0840-4AA8-9F60-C21ACB2F6DF1}" dt="2023-05-18T09:42:07.924" v="1946" actId="113"/>
          <pc:sldLayoutMkLst>
            <pc:docMk/>
            <pc:sldMasterMk cId="3130364502" sldId="2147483648"/>
            <pc:sldLayoutMk cId="1075558468" sldId="2147483650"/>
          </pc:sldLayoutMkLst>
          <pc:spChg chg="mod">
            <ac:chgData name="Jacqui Esteban" userId="b61cd51ed7c7a164" providerId="LiveId" clId="{2EE097AF-0840-4AA8-9F60-C21ACB2F6DF1}" dt="2023-05-18T09:42:07.924" v="1946" actId="113"/>
            <ac:spMkLst>
              <pc:docMk/>
              <pc:sldMasterMk cId="3130364502" sldId="2147483648"/>
              <pc:sldLayoutMk cId="1075558468" sldId="2147483650"/>
              <ac:spMk id="2" creationId="{00000000-0000-0000-0000-000000000000}"/>
            </ac:spMkLst>
          </pc:spChg>
          <pc:picChg chg="add del mod">
            <ac:chgData name="Jacqui Esteban" userId="b61cd51ed7c7a164" providerId="LiveId" clId="{2EE097AF-0840-4AA8-9F60-C21ACB2F6DF1}" dt="2023-05-17T07:19:07.679" v="6" actId="478"/>
            <ac:picMkLst>
              <pc:docMk/>
              <pc:sldMasterMk cId="3130364502" sldId="2147483648"/>
              <pc:sldLayoutMk cId="1075558468" sldId="2147483650"/>
              <ac:picMk id="7" creationId="{93F19381-CD73-6C2C-B723-A1569FA5C5BD}"/>
            </ac:picMkLst>
          </pc:picChg>
          <pc:picChg chg="add del mod">
            <ac:chgData name="Jacqui Esteban" userId="b61cd51ed7c7a164" providerId="LiveId" clId="{2EE097AF-0840-4AA8-9F60-C21ACB2F6DF1}" dt="2023-05-17T07:20:30.166" v="8" actId="478"/>
            <ac:picMkLst>
              <pc:docMk/>
              <pc:sldMasterMk cId="3130364502" sldId="2147483648"/>
              <pc:sldLayoutMk cId="1075558468" sldId="2147483650"/>
              <ac:picMk id="8" creationId="{2EB9222E-057A-FEEA-69C7-9D86A629B3CB}"/>
            </ac:picMkLst>
          </pc:picChg>
          <pc:picChg chg="add mod">
            <ac:chgData name="Jacqui Esteban" userId="b61cd51ed7c7a164" providerId="LiveId" clId="{2EE097AF-0840-4AA8-9F60-C21ACB2F6DF1}" dt="2023-05-17T07:22:56.252" v="14" actId="1076"/>
            <ac:picMkLst>
              <pc:docMk/>
              <pc:sldMasterMk cId="3130364502" sldId="2147483648"/>
              <pc:sldLayoutMk cId="1075558468" sldId="2147483650"/>
              <ac:picMk id="9" creationId="{A696219A-B376-884F-4BD7-9C35644EE71B}"/>
            </ac:picMkLst>
          </pc:pic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41D830-4D45-4447-A03C-C9DFD87297C2}" type="datetimeFigureOut">
              <a:rPr lang="en-US" smtClean="0"/>
              <a:t>5/22/2023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3E46F7-7541-4B6E-AC3A-45D376A4B4B4}" type="slidenum">
              <a:rPr lang="en-US" smtClean="0"/>
              <a:t>‹#›</a:t>
            </a:fld>
            <a:endParaRPr lang="en-US"/>
          </a:p>
        </p:txBody>
      </p:sp>
    </p:spTree>
    <p:extLst>
      <p:ext uri="{BB962C8B-B14F-4D97-AF65-F5344CB8AC3E}">
        <p14:creationId xmlns:p14="http://schemas.microsoft.com/office/powerpoint/2010/main" val="1839070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h-TH" dirty="0"/>
          </a:p>
        </p:txBody>
      </p:sp>
      <p:sp>
        <p:nvSpPr>
          <p:cNvPr id="4" name="Slide Number Placeholder 3"/>
          <p:cNvSpPr>
            <a:spLocks noGrp="1"/>
          </p:cNvSpPr>
          <p:nvPr>
            <p:ph type="sldNum" sz="quarter" idx="5"/>
          </p:nvPr>
        </p:nvSpPr>
        <p:spPr/>
        <p:txBody>
          <a:bodyPr/>
          <a:lstStyle/>
          <a:p>
            <a:fld id="{EF3E46F7-7541-4B6E-AC3A-45D376A4B4B4}" type="slidenum">
              <a:rPr lang="en-US" smtClean="0"/>
              <a:t>1</a:t>
            </a:fld>
            <a:endParaRPr lang="en-US"/>
          </a:p>
        </p:txBody>
      </p:sp>
    </p:spTree>
    <p:extLst>
      <p:ext uri="{BB962C8B-B14F-4D97-AF65-F5344CB8AC3E}">
        <p14:creationId xmlns:p14="http://schemas.microsoft.com/office/powerpoint/2010/main" val="3068867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F3E46F7-7541-4B6E-AC3A-45D376A4B4B4}" type="slidenum">
              <a:rPr lang="en-US" smtClean="0"/>
              <a:t>3</a:t>
            </a:fld>
            <a:endParaRPr lang="en-US"/>
          </a:p>
        </p:txBody>
      </p:sp>
    </p:spTree>
    <p:extLst>
      <p:ext uri="{BB962C8B-B14F-4D97-AF65-F5344CB8AC3E}">
        <p14:creationId xmlns:p14="http://schemas.microsoft.com/office/powerpoint/2010/main" val="148693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F3E46F7-7541-4B6E-AC3A-45D376A4B4B4}" type="slidenum">
              <a:rPr lang="en-US" smtClean="0"/>
              <a:t>4</a:t>
            </a:fld>
            <a:endParaRPr lang="en-US"/>
          </a:p>
        </p:txBody>
      </p:sp>
    </p:spTree>
    <p:extLst>
      <p:ext uri="{BB962C8B-B14F-4D97-AF65-F5344CB8AC3E}">
        <p14:creationId xmlns:p14="http://schemas.microsoft.com/office/powerpoint/2010/main" val="1740433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solidFill>
                  <a:srgbClr val="FF0000"/>
                </a:solidFill>
              </a:rPr>
              <a:t>Better understand disease risks currently faced by wildlife coming to our sanctuary and develop species specific testing protocols to help stop the spread of pathogens in our sanctuary as well as helping develop release protocols to stop the spread of pathogens back into the wild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Improving our in house diagnostic facilities allows for faster and possibly cheaper testing on for a variety of pathogens. Also allows for further research projects and other studies to be conducted on site. This lessens our need to rely on outsourcing, especially to international laboratories. When in-house testing is not a viable option, we should be supporting the implementation and use of domestic testing facilities. E.g. our current tuberculosis testing issues</a:t>
            </a:r>
            <a:endParaRPr lang="en-AU" dirty="0">
              <a:solidFill>
                <a:srgbClr val="FF0000"/>
              </a:solidFill>
            </a:endParaRPr>
          </a:p>
          <a:p>
            <a:pPr marL="171450" indent="-171450">
              <a:buFont typeface="Arial" panose="020B0604020202020204" pitchFamily="34" charset="0"/>
              <a:buChar char="•"/>
            </a:pPr>
            <a:r>
              <a:rPr lang="en-AU" dirty="0">
                <a:solidFill>
                  <a:srgbClr val="FF0000"/>
                </a:solidFill>
              </a:rPr>
              <a:t>We must focus on passing our knowledge onto the next generation of Lao researchers to help stop reliance on international projects and resources. E.g. training of our resident vet and starting internships with vet students from </a:t>
            </a:r>
            <a:r>
              <a:rPr lang="en-AU" dirty="0" err="1">
                <a:solidFill>
                  <a:srgbClr val="FF0000"/>
                </a:solidFill>
              </a:rPr>
              <a:t>NUoL</a:t>
            </a:r>
            <a:endParaRPr lang="en-AU" dirty="0">
              <a:solidFill>
                <a:srgbClr val="FF0000"/>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It can be difficult to collect long-term data and see changing trends when we have international researchers, as they are only able to collect data on a limited period of time when they travel here e.g. the effects of seasonality </a:t>
            </a:r>
          </a:p>
          <a:p>
            <a:pPr marL="171450" indent="-171450">
              <a:buFont typeface="Arial" panose="020B0604020202020204" pitchFamily="34" charset="0"/>
              <a:buChar char="•"/>
            </a:pPr>
            <a:endParaRPr lang="en-AU" dirty="0">
              <a:solidFill>
                <a:srgbClr val="FF0000"/>
              </a:solidFill>
            </a:endParaRPr>
          </a:p>
        </p:txBody>
      </p:sp>
      <p:sp>
        <p:nvSpPr>
          <p:cNvPr id="4" name="Slide Number Placeholder 3"/>
          <p:cNvSpPr>
            <a:spLocks noGrp="1"/>
          </p:cNvSpPr>
          <p:nvPr>
            <p:ph type="sldNum" sz="quarter" idx="5"/>
          </p:nvPr>
        </p:nvSpPr>
        <p:spPr/>
        <p:txBody>
          <a:bodyPr/>
          <a:lstStyle/>
          <a:p>
            <a:fld id="{EF3E46F7-7541-4B6E-AC3A-45D376A4B4B4}" type="slidenum">
              <a:rPr lang="en-US" smtClean="0"/>
              <a:t>5</a:t>
            </a:fld>
            <a:endParaRPr lang="en-US"/>
          </a:p>
        </p:txBody>
      </p:sp>
    </p:spTree>
    <p:extLst>
      <p:ext uri="{BB962C8B-B14F-4D97-AF65-F5344CB8AC3E}">
        <p14:creationId xmlns:p14="http://schemas.microsoft.com/office/powerpoint/2010/main" val="1506658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Our sanctuary is surrounded by farms and domestic livestock. This is a challenge when trying to maintain strict quarantine and biosecurity </a:t>
            </a:r>
          </a:p>
          <a:p>
            <a:pPr marL="0" indent="0">
              <a:buFont typeface="Arial" panose="020B0604020202020204" pitchFamily="34" charset="0"/>
              <a:buNone/>
            </a:pPr>
            <a:endParaRPr lang="en-AU" dirty="0"/>
          </a:p>
          <a:p>
            <a:pPr marL="171450" indent="-171450">
              <a:buFont typeface="Arial" panose="020B0604020202020204" pitchFamily="34" charset="0"/>
              <a:buChar char="•"/>
            </a:pPr>
            <a:r>
              <a:rPr lang="en-AU" dirty="0"/>
              <a:t>Small veterinary team who can perform basic diagnostic tests but have not had the opportunity to learn advanced laboratory techniques </a:t>
            </a:r>
          </a:p>
          <a:p>
            <a:endParaRPr lang="en-AU" dirty="0"/>
          </a:p>
        </p:txBody>
      </p:sp>
      <p:sp>
        <p:nvSpPr>
          <p:cNvPr id="4" name="Slide Number Placeholder 3"/>
          <p:cNvSpPr>
            <a:spLocks noGrp="1"/>
          </p:cNvSpPr>
          <p:nvPr>
            <p:ph type="sldNum" sz="quarter" idx="5"/>
          </p:nvPr>
        </p:nvSpPr>
        <p:spPr/>
        <p:txBody>
          <a:bodyPr/>
          <a:lstStyle/>
          <a:p>
            <a:fld id="{EF3E46F7-7541-4B6E-AC3A-45D376A4B4B4}" type="slidenum">
              <a:rPr lang="en-US" smtClean="0"/>
              <a:t>6</a:t>
            </a:fld>
            <a:endParaRPr lang="en-US"/>
          </a:p>
        </p:txBody>
      </p:sp>
    </p:spTree>
    <p:extLst>
      <p:ext uri="{BB962C8B-B14F-4D97-AF65-F5344CB8AC3E}">
        <p14:creationId xmlns:p14="http://schemas.microsoft.com/office/powerpoint/2010/main" val="14945698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2A054C9-7D51-44A7-BD7D-EA81BDE1EC6D}" type="datetimeFigureOut">
              <a:rPr lang="en-US" smtClean="0"/>
              <a:t>5/22/2023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29A428-1D51-43D7-A1BB-5AA2330E6B66}" type="slidenum">
              <a:rPr lang="en-US" smtClean="0"/>
              <a:t>‹#›</a:t>
            </a:fld>
            <a:endParaRPr lang="en-US"/>
          </a:p>
        </p:txBody>
      </p:sp>
    </p:spTree>
    <p:extLst>
      <p:ext uri="{BB962C8B-B14F-4D97-AF65-F5344CB8AC3E}">
        <p14:creationId xmlns:p14="http://schemas.microsoft.com/office/powerpoint/2010/main" val="32782740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A054C9-7D51-44A7-BD7D-EA81BDE1EC6D}" type="datetimeFigureOut">
              <a:rPr lang="en-US" smtClean="0"/>
              <a:t>5/22/2023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29A428-1D51-43D7-A1BB-5AA2330E6B66}" type="slidenum">
              <a:rPr lang="en-US" smtClean="0"/>
              <a:t>‹#›</a:t>
            </a:fld>
            <a:endParaRPr lang="en-US"/>
          </a:p>
        </p:txBody>
      </p:sp>
    </p:spTree>
    <p:extLst>
      <p:ext uri="{BB962C8B-B14F-4D97-AF65-F5344CB8AC3E}">
        <p14:creationId xmlns:p14="http://schemas.microsoft.com/office/powerpoint/2010/main" val="4155400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A054C9-7D51-44A7-BD7D-EA81BDE1EC6D}" type="datetimeFigureOut">
              <a:rPr lang="en-US" smtClean="0"/>
              <a:t>5/22/2023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29A428-1D51-43D7-A1BB-5AA2330E6B66}" type="slidenum">
              <a:rPr lang="en-US" smtClean="0"/>
              <a:t>‹#›</a:t>
            </a:fld>
            <a:endParaRPr lang="en-US"/>
          </a:p>
        </p:txBody>
      </p:sp>
    </p:spTree>
    <p:extLst>
      <p:ext uri="{BB962C8B-B14F-4D97-AF65-F5344CB8AC3E}">
        <p14:creationId xmlns:p14="http://schemas.microsoft.com/office/powerpoint/2010/main" val="2067678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30772"/>
            <a:ext cx="12192000" cy="1529862"/>
          </a:xfrm>
          <a:solidFill>
            <a:srgbClr val="00B050"/>
          </a:solidFill>
        </p:spPr>
        <p:txBody>
          <a:bodyPr/>
          <a:lstStyle>
            <a:lvl1pPr algn="ctr">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A054C9-7D51-44A7-BD7D-EA81BDE1EC6D}" type="datetimeFigureOut">
              <a:rPr lang="en-US" smtClean="0"/>
              <a:t>5/22/2023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29A428-1D51-43D7-A1BB-5AA2330E6B66}" type="slidenum">
              <a:rPr lang="en-US" smtClean="0"/>
              <a:t>‹#›</a:t>
            </a:fld>
            <a:endParaRPr lang="en-US"/>
          </a:p>
        </p:txBody>
      </p:sp>
      <p:pic>
        <p:nvPicPr>
          <p:cNvPr id="9" name="Google Shape;27;p13">
            <a:extLst>
              <a:ext uri="{FF2B5EF4-FFF2-40B4-BE49-F238E27FC236}">
                <a16:creationId xmlns:a16="http://schemas.microsoft.com/office/drawing/2014/main" id="{A696219A-B376-884F-4BD7-9C35644EE71B}"/>
              </a:ext>
            </a:extLst>
          </p:cNvPr>
          <p:cNvPicPr preferRelativeResize="0"/>
          <p:nvPr userDrawn="1"/>
        </p:nvPicPr>
        <p:blipFill rotWithShape="1">
          <a:blip r:embed="rId2">
            <a:alphaModFix/>
          </a:blip>
          <a:srcRect/>
          <a:stretch/>
        </p:blipFill>
        <p:spPr>
          <a:xfrm>
            <a:off x="10095964" y="5485983"/>
            <a:ext cx="1923372" cy="1029360"/>
          </a:xfrm>
          <a:prstGeom prst="rect">
            <a:avLst/>
          </a:prstGeom>
          <a:noFill/>
          <a:ln>
            <a:noFill/>
          </a:ln>
        </p:spPr>
      </p:pic>
    </p:spTree>
    <p:extLst>
      <p:ext uri="{BB962C8B-B14F-4D97-AF65-F5344CB8AC3E}">
        <p14:creationId xmlns:p14="http://schemas.microsoft.com/office/powerpoint/2010/main" val="1075558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A054C9-7D51-44A7-BD7D-EA81BDE1EC6D}" type="datetimeFigureOut">
              <a:rPr lang="en-US" smtClean="0"/>
              <a:t>5/22/2023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29A428-1D51-43D7-A1BB-5AA2330E6B66}" type="slidenum">
              <a:rPr lang="en-US" smtClean="0"/>
              <a:t>‹#›</a:t>
            </a:fld>
            <a:endParaRPr lang="en-US"/>
          </a:p>
        </p:txBody>
      </p:sp>
    </p:spTree>
    <p:extLst>
      <p:ext uri="{BB962C8B-B14F-4D97-AF65-F5344CB8AC3E}">
        <p14:creationId xmlns:p14="http://schemas.microsoft.com/office/powerpoint/2010/main" val="2448246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A054C9-7D51-44A7-BD7D-EA81BDE1EC6D}" type="datetimeFigureOut">
              <a:rPr lang="en-US" smtClean="0"/>
              <a:t>5/22/2023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29A428-1D51-43D7-A1BB-5AA2330E6B66}" type="slidenum">
              <a:rPr lang="en-US" smtClean="0"/>
              <a:t>‹#›</a:t>
            </a:fld>
            <a:endParaRPr lang="en-US"/>
          </a:p>
        </p:txBody>
      </p:sp>
    </p:spTree>
    <p:extLst>
      <p:ext uri="{BB962C8B-B14F-4D97-AF65-F5344CB8AC3E}">
        <p14:creationId xmlns:p14="http://schemas.microsoft.com/office/powerpoint/2010/main" val="597997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2A054C9-7D51-44A7-BD7D-EA81BDE1EC6D}" type="datetimeFigureOut">
              <a:rPr lang="en-US" smtClean="0"/>
              <a:t>5/22/2023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29A428-1D51-43D7-A1BB-5AA2330E6B66}" type="slidenum">
              <a:rPr lang="en-US" smtClean="0"/>
              <a:t>‹#›</a:t>
            </a:fld>
            <a:endParaRPr lang="en-US"/>
          </a:p>
        </p:txBody>
      </p:sp>
    </p:spTree>
    <p:extLst>
      <p:ext uri="{BB962C8B-B14F-4D97-AF65-F5344CB8AC3E}">
        <p14:creationId xmlns:p14="http://schemas.microsoft.com/office/powerpoint/2010/main" val="939607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2A054C9-7D51-44A7-BD7D-EA81BDE1EC6D}" type="datetimeFigureOut">
              <a:rPr lang="en-US" smtClean="0"/>
              <a:t>5/22/2023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29A428-1D51-43D7-A1BB-5AA2330E6B66}" type="slidenum">
              <a:rPr lang="en-US" smtClean="0"/>
              <a:t>‹#›</a:t>
            </a:fld>
            <a:endParaRPr lang="en-US"/>
          </a:p>
        </p:txBody>
      </p:sp>
    </p:spTree>
    <p:extLst>
      <p:ext uri="{BB962C8B-B14F-4D97-AF65-F5344CB8AC3E}">
        <p14:creationId xmlns:p14="http://schemas.microsoft.com/office/powerpoint/2010/main" val="2291275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A054C9-7D51-44A7-BD7D-EA81BDE1EC6D}" type="datetimeFigureOut">
              <a:rPr lang="en-US" smtClean="0"/>
              <a:t>5/22/2023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29A428-1D51-43D7-A1BB-5AA2330E6B66}" type="slidenum">
              <a:rPr lang="en-US" smtClean="0"/>
              <a:t>‹#›</a:t>
            </a:fld>
            <a:endParaRPr lang="en-US"/>
          </a:p>
        </p:txBody>
      </p:sp>
    </p:spTree>
    <p:extLst>
      <p:ext uri="{BB962C8B-B14F-4D97-AF65-F5344CB8AC3E}">
        <p14:creationId xmlns:p14="http://schemas.microsoft.com/office/powerpoint/2010/main" val="21487832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A054C9-7D51-44A7-BD7D-EA81BDE1EC6D}" type="datetimeFigureOut">
              <a:rPr lang="en-US" smtClean="0"/>
              <a:t>5/22/2023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29A428-1D51-43D7-A1BB-5AA2330E6B66}" type="slidenum">
              <a:rPr lang="en-US" smtClean="0"/>
              <a:t>‹#›</a:t>
            </a:fld>
            <a:endParaRPr lang="en-US"/>
          </a:p>
        </p:txBody>
      </p:sp>
    </p:spTree>
    <p:extLst>
      <p:ext uri="{BB962C8B-B14F-4D97-AF65-F5344CB8AC3E}">
        <p14:creationId xmlns:p14="http://schemas.microsoft.com/office/powerpoint/2010/main" val="147983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A054C9-7D51-44A7-BD7D-EA81BDE1EC6D}" type="datetimeFigureOut">
              <a:rPr lang="en-US" smtClean="0"/>
              <a:t>5/22/2023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29A428-1D51-43D7-A1BB-5AA2330E6B66}" type="slidenum">
              <a:rPr lang="en-US" smtClean="0"/>
              <a:t>‹#›</a:t>
            </a:fld>
            <a:endParaRPr lang="en-US"/>
          </a:p>
        </p:txBody>
      </p:sp>
    </p:spTree>
    <p:extLst>
      <p:ext uri="{BB962C8B-B14F-4D97-AF65-F5344CB8AC3E}">
        <p14:creationId xmlns:p14="http://schemas.microsoft.com/office/powerpoint/2010/main" val="124255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A054C9-7D51-44A7-BD7D-EA81BDE1EC6D}" type="datetimeFigureOut">
              <a:rPr lang="en-US" smtClean="0"/>
              <a:t>5/22/2023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29A428-1D51-43D7-A1BB-5AA2330E6B66}" type="slidenum">
              <a:rPr lang="en-US" smtClean="0"/>
              <a:t>‹#›</a:t>
            </a:fld>
            <a:endParaRPr lang="en-US"/>
          </a:p>
        </p:txBody>
      </p:sp>
    </p:spTree>
    <p:extLst>
      <p:ext uri="{BB962C8B-B14F-4D97-AF65-F5344CB8AC3E}">
        <p14:creationId xmlns:p14="http://schemas.microsoft.com/office/powerpoint/2010/main" val="31303645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rgbClr val="3333CC"/>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7.jp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hyperlink" Target="https://freethebears.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Partner</a:t>
            </a:r>
          </a:p>
        </p:txBody>
      </p:sp>
      <p:pic>
        <p:nvPicPr>
          <p:cNvPr id="4" name="Picture 3">
            <a:extLst>
              <a:ext uri="{FF2B5EF4-FFF2-40B4-BE49-F238E27FC236}">
                <a16:creationId xmlns:a16="http://schemas.microsoft.com/office/drawing/2014/main" id="{4B532EB4-9652-0580-FD41-85C3C6B3DF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54452" y="1048126"/>
            <a:ext cx="7535344" cy="4761748"/>
          </a:xfrm>
          <a:prstGeom prst="rect">
            <a:avLst/>
          </a:prstGeom>
        </p:spPr>
      </p:pic>
      <p:sp>
        <p:nvSpPr>
          <p:cNvPr id="5" name="TextBox 4">
            <a:extLst>
              <a:ext uri="{FF2B5EF4-FFF2-40B4-BE49-F238E27FC236}">
                <a16:creationId xmlns:a16="http://schemas.microsoft.com/office/drawing/2014/main" id="{11CA5BC1-714F-A957-E11A-475C04ED3CAE}"/>
              </a:ext>
            </a:extLst>
          </p:cNvPr>
          <p:cNvSpPr txBox="1"/>
          <p:nvPr/>
        </p:nvSpPr>
        <p:spPr>
          <a:xfrm>
            <a:off x="1623526" y="295146"/>
            <a:ext cx="8775441" cy="707886"/>
          </a:xfrm>
          <a:prstGeom prst="rect">
            <a:avLst/>
          </a:prstGeom>
          <a:noFill/>
        </p:spPr>
        <p:txBody>
          <a:bodyPr wrap="square" rtlCol="0">
            <a:spAutoFit/>
          </a:bodyPr>
          <a:lstStyle/>
          <a:p>
            <a:pPr algn="ctr"/>
            <a:r>
              <a:rPr lang="en-AU" sz="4000" b="1" dirty="0">
                <a:solidFill>
                  <a:srgbClr val="3333CC"/>
                </a:solidFill>
              </a:rPr>
              <a:t>PRESTO Symposium May 2023</a:t>
            </a:r>
          </a:p>
        </p:txBody>
      </p:sp>
      <p:sp>
        <p:nvSpPr>
          <p:cNvPr id="6" name="TextBox 5">
            <a:extLst>
              <a:ext uri="{FF2B5EF4-FFF2-40B4-BE49-F238E27FC236}">
                <a16:creationId xmlns:a16="http://schemas.microsoft.com/office/drawing/2014/main" id="{DC21566A-DD08-484C-37C4-436AF5B3A49F}"/>
              </a:ext>
            </a:extLst>
          </p:cNvPr>
          <p:cNvSpPr txBox="1"/>
          <p:nvPr/>
        </p:nvSpPr>
        <p:spPr>
          <a:xfrm>
            <a:off x="2200275" y="5990760"/>
            <a:ext cx="7680960" cy="584775"/>
          </a:xfrm>
          <a:prstGeom prst="rect">
            <a:avLst/>
          </a:prstGeom>
          <a:noFill/>
        </p:spPr>
        <p:txBody>
          <a:bodyPr wrap="square" rtlCol="0">
            <a:spAutoFit/>
          </a:bodyPr>
          <a:lstStyle/>
          <a:p>
            <a:pPr algn="ctr"/>
            <a:r>
              <a:rPr lang="en-AU" sz="3200" dirty="0"/>
              <a:t>A One Health Approach in Captive Wildlife</a:t>
            </a:r>
          </a:p>
        </p:txBody>
      </p:sp>
      <p:pic>
        <p:nvPicPr>
          <p:cNvPr id="10" name="Audio 9">
            <a:hlinkClick r:id="" action="ppaction://media"/>
            <a:extLst>
              <a:ext uri="{FF2B5EF4-FFF2-40B4-BE49-F238E27FC236}">
                <a16:creationId xmlns:a16="http://schemas.microsoft.com/office/drawing/2014/main" id="{59F3C21A-3706-8C6C-04C3-B41F20FC44D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573377" t="-300649" r="-573377" b="-300649"/>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311822216"/>
      </p:ext>
    </p:extLst>
  </p:cSld>
  <p:clrMapOvr>
    <a:masterClrMapping/>
  </p:clrMapOvr>
  <mc:AlternateContent xmlns:mc="http://schemas.openxmlformats.org/markup-compatibility/2006" xmlns:p14="http://schemas.microsoft.com/office/powerpoint/2010/main">
    <mc:Choice Requires="p14">
      <p:transition spd="slow" p14:dur="2000" advTm="11846"/>
    </mc:Choice>
    <mc:Fallback xmlns="">
      <p:transition spd="slow" advTm="11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508759"/>
          </a:xfrm>
        </p:spPr>
        <p:txBody>
          <a:bodyPr/>
          <a:lstStyle/>
          <a:p>
            <a:r>
              <a:rPr lang="en-US" dirty="0"/>
              <a:t>Free the Bears</a:t>
            </a:r>
          </a:p>
        </p:txBody>
      </p:sp>
      <p:sp>
        <p:nvSpPr>
          <p:cNvPr id="3" name="Content Placeholder 2"/>
          <p:cNvSpPr>
            <a:spLocks noGrp="1"/>
          </p:cNvSpPr>
          <p:nvPr>
            <p:ph idx="1"/>
          </p:nvPr>
        </p:nvSpPr>
        <p:spPr>
          <a:xfrm>
            <a:off x="283300" y="3708168"/>
            <a:ext cx="5170443" cy="1838104"/>
          </a:xfrm>
        </p:spPr>
        <p:txBody>
          <a:bodyPr>
            <a:normAutofit/>
          </a:bodyPr>
          <a:lstStyle/>
          <a:p>
            <a:endParaRPr lang="en-US" sz="1000" dirty="0"/>
          </a:p>
          <a:p>
            <a:endParaRPr lang="en-US" sz="3500" dirty="0"/>
          </a:p>
        </p:txBody>
      </p:sp>
      <p:sp>
        <p:nvSpPr>
          <p:cNvPr id="6" name="TextBox 5">
            <a:extLst>
              <a:ext uri="{FF2B5EF4-FFF2-40B4-BE49-F238E27FC236}">
                <a16:creationId xmlns:a16="http://schemas.microsoft.com/office/drawing/2014/main" id="{61BC3DD7-0DA2-FD18-0717-9C6DAB48F0DD}"/>
              </a:ext>
            </a:extLst>
          </p:cNvPr>
          <p:cNvSpPr txBox="1"/>
          <p:nvPr/>
        </p:nvSpPr>
        <p:spPr>
          <a:xfrm>
            <a:off x="609600" y="1610533"/>
            <a:ext cx="10014586" cy="5570756"/>
          </a:xfrm>
          <a:prstGeom prst="rect">
            <a:avLst/>
          </a:prstGeom>
          <a:noFill/>
        </p:spPr>
        <p:txBody>
          <a:bodyPr wrap="square" rtlCol="0">
            <a:spAutoFit/>
          </a:bodyPr>
          <a:lstStyle/>
          <a:p>
            <a:pPr marL="342900" indent="-342900">
              <a:buFont typeface="Arial" panose="020B0604020202020204" pitchFamily="34" charset="0"/>
              <a:buChar char="•"/>
            </a:pPr>
            <a:r>
              <a:rPr lang="en-US" sz="2200" b="1" dirty="0"/>
              <a:t>FREE THE BEARS </a:t>
            </a:r>
            <a:r>
              <a:rPr lang="en-US" sz="2200" dirty="0"/>
              <a:t>is a wildlife conservation and animal welfare organisation that works with local communities and governments in Cambodia, Vietnam and Laos to help protect and save bears from the illegal wildlife trade.</a:t>
            </a:r>
          </a:p>
          <a:p>
            <a:endParaRPr lang="en-US" sz="800" dirty="0"/>
          </a:p>
          <a:p>
            <a:pPr marL="342900" indent="-342900">
              <a:buFont typeface="Arial" panose="020B0604020202020204" pitchFamily="34" charset="0"/>
              <a:buChar char="•"/>
            </a:pPr>
            <a:r>
              <a:rPr lang="en-US" sz="2200" dirty="0"/>
              <a:t>Laos sanctuary rescues other species from the wildlife trade, with the hopes of </a:t>
            </a:r>
            <a:r>
              <a:rPr lang="en-US" sz="2200" b="1" dirty="0"/>
              <a:t>rehabilitation</a:t>
            </a:r>
            <a:r>
              <a:rPr lang="en-US" sz="2200" dirty="0"/>
              <a:t> and </a:t>
            </a:r>
            <a:r>
              <a:rPr lang="en-US" sz="2200" b="1" dirty="0"/>
              <a:t>release</a:t>
            </a:r>
            <a:r>
              <a:rPr lang="en-US" sz="2200" dirty="0"/>
              <a:t> back into the wild. </a:t>
            </a:r>
          </a:p>
          <a:p>
            <a:pPr marL="342900" indent="-342900">
              <a:buFont typeface="Arial" panose="020B0604020202020204" pitchFamily="34" charset="0"/>
              <a:buChar char="•"/>
            </a:pPr>
            <a:endParaRPr lang="en-US" sz="2200" dirty="0"/>
          </a:p>
          <a:p>
            <a:pPr lvl="5"/>
            <a:r>
              <a:rPr lang="en-US" sz="2200" b="1" dirty="0"/>
              <a:t>2003: </a:t>
            </a:r>
            <a:r>
              <a:rPr lang="en-US" sz="2200" dirty="0"/>
              <a:t>establishes the first bear rescue center in Laos </a:t>
            </a:r>
          </a:p>
          <a:p>
            <a:pPr lvl="5"/>
            <a:r>
              <a:rPr lang="en-US" sz="2200" b="1" dirty="0"/>
              <a:t>2017: </a:t>
            </a:r>
            <a:r>
              <a:rPr lang="en-US" sz="2200" dirty="0"/>
              <a:t>establishes a multi-species wildlife rescue center</a:t>
            </a:r>
          </a:p>
          <a:p>
            <a:pPr lvl="5"/>
            <a:r>
              <a:rPr lang="en-US" sz="2200" b="1" dirty="0"/>
              <a:t>2019: </a:t>
            </a:r>
            <a:r>
              <a:rPr lang="en-US" sz="2200" dirty="0"/>
              <a:t>Wildlife hospital is completed</a:t>
            </a:r>
          </a:p>
          <a:p>
            <a:endParaRPr lang="en-US" sz="2200" dirty="0"/>
          </a:p>
          <a:p>
            <a:pPr marL="342900" indent="-342900">
              <a:buFont typeface="Arial" panose="020B0604020202020204" pitchFamily="34" charset="0"/>
              <a:buChar char="•"/>
            </a:pPr>
            <a:r>
              <a:rPr lang="en-US" sz="2200" dirty="0"/>
              <a:t>Since then, Free the bears has been working towards increasing the capabilities of the wildlife hospital, including</a:t>
            </a:r>
            <a:r>
              <a:rPr lang="en-US" sz="2200" b="1" dirty="0"/>
              <a:t> improving diagnostic capabilities and establishing disease surveillance protocols, with particular focus on zoonotic diseases.</a:t>
            </a:r>
          </a:p>
          <a:p>
            <a:endParaRPr lang="en-US" sz="2200" dirty="0"/>
          </a:p>
          <a:p>
            <a:pPr marL="342900" indent="-342900">
              <a:buFont typeface="Arial" panose="020B0604020202020204" pitchFamily="34" charset="0"/>
              <a:buChar char="•"/>
            </a:pPr>
            <a:endParaRPr lang="en-US" sz="2200" dirty="0"/>
          </a:p>
          <a:p>
            <a:endParaRPr lang="en-AU" dirty="0"/>
          </a:p>
        </p:txBody>
      </p:sp>
      <p:sp>
        <p:nvSpPr>
          <p:cNvPr id="7" name="Content Placeholder 2">
            <a:extLst>
              <a:ext uri="{FF2B5EF4-FFF2-40B4-BE49-F238E27FC236}">
                <a16:creationId xmlns:a16="http://schemas.microsoft.com/office/drawing/2014/main" id="{FEC4AD0D-1821-2347-F93F-601AFC64FDAF}"/>
              </a:ext>
            </a:extLst>
          </p:cNvPr>
          <p:cNvSpPr txBox="1">
            <a:spLocks/>
          </p:cNvSpPr>
          <p:nvPr/>
        </p:nvSpPr>
        <p:spPr>
          <a:xfrm>
            <a:off x="5453743" y="2422074"/>
            <a:ext cx="8049715" cy="19158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000" dirty="0"/>
          </a:p>
          <a:p>
            <a:endParaRPr lang="en-US" sz="3500" dirty="0"/>
          </a:p>
        </p:txBody>
      </p:sp>
      <p:pic>
        <p:nvPicPr>
          <p:cNvPr id="1026" name="Picture 2" descr="Free the Bears (Luang Prabang) - All You Need to Know BEFORE You Go">
            <a:extLst>
              <a:ext uri="{FF2B5EF4-FFF2-40B4-BE49-F238E27FC236}">
                <a16:creationId xmlns:a16="http://schemas.microsoft.com/office/drawing/2014/main" id="{BD4D2026-97DB-03A9-2590-ED20771F1E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290" y="3516558"/>
            <a:ext cx="19050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my reports from Free the Bears | Zoo">
            <a:extLst>
              <a:ext uri="{FF2B5EF4-FFF2-40B4-BE49-F238E27FC236}">
                <a16:creationId xmlns:a16="http://schemas.microsoft.com/office/drawing/2014/main" id="{13EAEABC-4EF0-23E3-F19A-8D2E14387D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14498" y="3359395"/>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9" name="Audio 8">
            <a:hlinkClick r:id="" action="ppaction://media"/>
            <a:extLst>
              <a:ext uri="{FF2B5EF4-FFF2-40B4-BE49-F238E27FC236}">
                <a16:creationId xmlns:a16="http://schemas.microsoft.com/office/drawing/2014/main" id="{29D1A63E-56A0-00D1-A558-980D6F349DB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573377" t="-300649" r="-573377" b="-300649"/>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120131023"/>
      </p:ext>
    </p:extLst>
  </p:cSld>
  <p:clrMapOvr>
    <a:masterClrMapping/>
  </p:clrMapOvr>
  <mc:AlternateContent xmlns:mc="http://schemas.openxmlformats.org/markup-compatibility/2006" xmlns:p14="http://schemas.microsoft.com/office/powerpoint/2010/main">
    <mc:Choice Requires="p14">
      <p:transition spd="slow" p14:dur="2000" advTm="52209"/>
    </mc:Choice>
    <mc:Fallback xmlns="">
      <p:transition spd="slow" advTm="52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sz="4900" dirty="0"/>
              <a:t>What research do we conduct?</a:t>
            </a:r>
            <a:br>
              <a:rPr lang="en-US" sz="4900" dirty="0"/>
            </a:br>
            <a:endParaRPr lang="en-US" sz="4900" dirty="0"/>
          </a:p>
        </p:txBody>
      </p:sp>
      <p:sp>
        <p:nvSpPr>
          <p:cNvPr id="3" name="Content Placeholder 2"/>
          <p:cNvSpPr>
            <a:spLocks noGrp="1"/>
          </p:cNvSpPr>
          <p:nvPr>
            <p:ph idx="1"/>
          </p:nvPr>
        </p:nvSpPr>
        <p:spPr>
          <a:xfrm>
            <a:off x="608822" y="1731885"/>
            <a:ext cx="10974355" cy="4732209"/>
          </a:xfrm>
        </p:spPr>
        <p:txBody>
          <a:bodyPr>
            <a:normAutofit/>
          </a:bodyPr>
          <a:lstStyle/>
          <a:p>
            <a:r>
              <a:rPr lang="en-US" sz="2200" dirty="0"/>
              <a:t>In the past we have had limited opportunities to support projects here in Laos mainly due to  lack of available staff, infrastructure, budget and resources. Also restrictions due to COVID-19.</a:t>
            </a:r>
          </a:p>
          <a:p>
            <a:endParaRPr lang="en-US" sz="10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Improving diagnostic capabilities and preventative monitoring protocols for zoonotic diseases:</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currently focused on tuberculosis (TB).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This will hopefully lead onto further studies focusing on assessing the validity of PCR testing for detection of Mycobacterium tuberculosis DNA using non-invasive </a:t>
            </a:r>
            <a:r>
              <a:rPr kumimoji="0" lang="en-US" sz="2200" b="0" i="0" u="none" strike="noStrike" kern="1200" cap="none" spc="0" normalizeH="0" baseline="0" noProof="0" dirty="0" err="1">
                <a:ln>
                  <a:noFill/>
                </a:ln>
                <a:solidFill>
                  <a:prstClr val="black"/>
                </a:solidFill>
                <a:effectLst/>
                <a:uLnTx/>
                <a:uFillTx/>
                <a:latin typeface="Calibri" panose="020F0502020204030204"/>
                <a:ea typeface="+mn-ea"/>
                <a:cs typeface="+mn-cs"/>
              </a:rPr>
              <a:t>faecal</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sampling. </a:t>
            </a:r>
          </a:p>
          <a:p>
            <a:endParaRPr lang="en-US" sz="900" dirty="0"/>
          </a:p>
        </p:txBody>
      </p:sp>
      <p:pic>
        <p:nvPicPr>
          <p:cNvPr id="5" name="Picture 4">
            <a:extLst>
              <a:ext uri="{FF2B5EF4-FFF2-40B4-BE49-F238E27FC236}">
                <a16:creationId xmlns:a16="http://schemas.microsoft.com/office/drawing/2014/main" id="{DA544027-30D9-4843-DB57-1C0C709852FF}"/>
              </a:ext>
            </a:extLst>
          </p:cNvPr>
          <p:cNvPicPr>
            <a:picLocks noChangeAspect="1"/>
          </p:cNvPicPr>
          <p:nvPr/>
        </p:nvPicPr>
        <p:blipFill rotWithShape="1">
          <a:blip r:embed="rId5"/>
          <a:srcRect l="31364" t="30997" r="30976" b="50000"/>
          <a:stretch/>
        </p:blipFill>
        <p:spPr>
          <a:xfrm>
            <a:off x="3237075" y="4844541"/>
            <a:ext cx="5414208" cy="1536700"/>
          </a:xfrm>
          <a:prstGeom prst="rect">
            <a:avLst/>
          </a:prstGeom>
        </p:spPr>
      </p:pic>
      <p:pic>
        <p:nvPicPr>
          <p:cNvPr id="8" name="Audio 7">
            <a:hlinkClick r:id="" action="ppaction://media"/>
            <a:extLst>
              <a:ext uri="{FF2B5EF4-FFF2-40B4-BE49-F238E27FC236}">
                <a16:creationId xmlns:a16="http://schemas.microsoft.com/office/drawing/2014/main" id="{FE8942CA-7833-4523-26E6-B31428E77D2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573377" t="-300649" r="-573377" b="-300649"/>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592739283"/>
      </p:ext>
    </p:extLst>
  </p:cSld>
  <p:clrMapOvr>
    <a:masterClrMapping/>
  </p:clrMapOvr>
  <mc:AlternateContent xmlns:mc="http://schemas.openxmlformats.org/markup-compatibility/2006" xmlns:p14="http://schemas.microsoft.com/office/powerpoint/2010/main">
    <mc:Choice Requires="p14">
      <p:transition spd="slow" p14:dur="2000" advTm="48093"/>
    </mc:Choice>
    <mc:Fallback xmlns="">
      <p:transition spd="slow" advTm="48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conduct research?</a:t>
            </a:r>
          </a:p>
        </p:txBody>
      </p:sp>
      <p:sp>
        <p:nvSpPr>
          <p:cNvPr id="3" name="Content Placeholder 2"/>
          <p:cNvSpPr>
            <a:spLocks noGrp="1"/>
          </p:cNvSpPr>
          <p:nvPr>
            <p:ph idx="1"/>
          </p:nvPr>
        </p:nvSpPr>
        <p:spPr>
          <a:xfrm>
            <a:off x="813319" y="2022292"/>
            <a:ext cx="5270241" cy="4514526"/>
          </a:xfrm>
        </p:spPr>
        <p:txBody>
          <a:bodyPr>
            <a:normAutofit/>
          </a:bodyPr>
          <a:lstStyle/>
          <a:p>
            <a:pPr marL="0" indent="0">
              <a:buNone/>
            </a:pPr>
            <a:r>
              <a:rPr lang="en-US" sz="2400" b="1" dirty="0"/>
              <a:t>Human resources:</a:t>
            </a:r>
          </a:p>
          <a:p>
            <a:r>
              <a:rPr lang="en-US" sz="2200" dirty="0"/>
              <a:t>Currently on staff in Laos:</a:t>
            </a:r>
          </a:p>
          <a:p>
            <a:pPr marL="457200" lvl="1" indent="0">
              <a:buNone/>
            </a:pPr>
            <a:r>
              <a:rPr lang="en-US" sz="2200" dirty="0"/>
              <a:t>- Senior Veterinarian (international)</a:t>
            </a:r>
          </a:p>
          <a:p>
            <a:pPr marL="457200" lvl="1" indent="0">
              <a:buNone/>
            </a:pPr>
            <a:r>
              <a:rPr lang="en-US" sz="2200" dirty="0"/>
              <a:t>- Resident Veterinarian (local)</a:t>
            </a:r>
          </a:p>
          <a:p>
            <a:pPr marL="457200" lvl="1" indent="0">
              <a:buNone/>
            </a:pPr>
            <a:r>
              <a:rPr lang="en-US" sz="2200" dirty="0"/>
              <a:t>- Veterinary Nurse (international)</a:t>
            </a:r>
          </a:p>
          <a:p>
            <a:pPr marL="457200" lvl="1" indent="0">
              <a:buNone/>
            </a:pPr>
            <a:r>
              <a:rPr lang="en-US" sz="2200" dirty="0"/>
              <a:t>- Animal Technical Advisor/ Animal Manager (international)</a:t>
            </a:r>
          </a:p>
          <a:p>
            <a:pPr marL="457200" lvl="1" indent="0">
              <a:buNone/>
            </a:pPr>
            <a:r>
              <a:rPr lang="en-US" sz="2200" dirty="0"/>
              <a:t>- Animal keepers (local)</a:t>
            </a:r>
          </a:p>
          <a:p>
            <a:r>
              <a:rPr lang="en-US" sz="2200" dirty="0"/>
              <a:t>International researchers collecting data in Laos for research projects</a:t>
            </a:r>
          </a:p>
          <a:p>
            <a:endParaRPr lang="en-US" sz="2000" dirty="0"/>
          </a:p>
        </p:txBody>
      </p:sp>
      <p:sp>
        <p:nvSpPr>
          <p:cNvPr id="5" name="Content Placeholder 2">
            <a:extLst>
              <a:ext uri="{FF2B5EF4-FFF2-40B4-BE49-F238E27FC236}">
                <a16:creationId xmlns:a16="http://schemas.microsoft.com/office/drawing/2014/main" id="{27A63F16-C545-C631-8576-24B285A2B856}"/>
              </a:ext>
            </a:extLst>
          </p:cNvPr>
          <p:cNvSpPr txBox="1">
            <a:spLocks/>
          </p:cNvSpPr>
          <p:nvPr/>
        </p:nvSpPr>
        <p:spPr>
          <a:xfrm>
            <a:off x="5990653" y="2022292"/>
            <a:ext cx="5270241" cy="45145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t>Environment-facilities:</a:t>
            </a:r>
            <a:endParaRPr lang="en-US" dirty="0"/>
          </a:p>
          <a:p>
            <a:r>
              <a:rPr lang="en-US" sz="2200" dirty="0"/>
              <a:t>Wildlife hospital with laboratory:</a:t>
            </a:r>
          </a:p>
          <a:p>
            <a:pPr lvl="1">
              <a:buFontTx/>
              <a:buChar char="-"/>
            </a:pPr>
            <a:r>
              <a:rPr lang="en-US" sz="2200" dirty="0"/>
              <a:t>Digital X-ray</a:t>
            </a:r>
          </a:p>
          <a:p>
            <a:pPr lvl="1">
              <a:buFontTx/>
              <a:buChar char="-"/>
            </a:pPr>
            <a:r>
              <a:rPr lang="en-US" sz="2200" dirty="0"/>
              <a:t>Ultrasound</a:t>
            </a:r>
          </a:p>
          <a:p>
            <a:pPr lvl="1">
              <a:buFontTx/>
              <a:buChar char="-"/>
            </a:pPr>
            <a:r>
              <a:rPr lang="en-US" sz="2200" dirty="0"/>
              <a:t>Microscope</a:t>
            </a:r>
          </a:p>
          <a:p>
            <a:pPr lvl="1">
              <a:buFontTx/>
              <a:buChar char="-"/>
            </a:pPr>
            <a:r>
              <a:rPr lang="en-US" sz="2200" dirty="0" err="1"/>
              <a:t>Vetscan</a:t>
            </a:r>
            <a:r>
              <a:rPr lang="en-US" sz="2200" dirty="0"/>
              <a:t> VS2- Biochemistry </a:t>
            </a:r>
            <a:r>
              <a:rPr lang="en-US" sz="2200" dirty="0" err="1"/>
              <a:t>analyser</a:t>
            </a:r>
            <a:endParaRPr lang="en-US" sz="2200" dirty="0"/>
          </a:p>
          <a:p>
            <a:pPr lvl="1">
              <a:buFontTx/>
              <a:buChar char="-"/>
            </a:pPr>
            <a:r>
              <a:rPr lang="en-US" sz="2200" dirty="0"/>
              <a:t>Basic fecal and urine testing equipment</a:t>
            </a:r>
          </a:p>
          <a:p>
            <a:endParaRPr lang="en-US" sz="2000" dirty="0"/>
          </a:p>
        </p:txBody>
      </p:sp>
      <p:pic>
        <p:nvPicPr>
          <p:cNvPr id="8" name="Audio 7">
            <a:hlinkClick r:id="" action="ppaction://media"/>
            <a:extLst>
              <a:ext uri="{FF2B5EF4-FFF2-40B4-BE49-F238E27FC236}">
                <a16:creationId xmlns:a16="http://schemas.microsoft.com/office/drawing/2014/main" id="{25F6897A-8846-5ECF-2ADD-38AFF3D2C33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573377" t="-300649" r="-573377" b="-300649"/>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462657008"/>
      </p:ext>
    </p:extLst>
  </p:cSld>
  <p:clrMapOvr>
    <a:masterClrMapping/>
  </p:clrMapOvr>
  <mc:AlternateContent xmlns:mc="http://schemas.openxmlformats.org/markup-compatibility/2006" xmlns:p14="http://schemas.microsoft.com/office/powerpoint/2010/main">
    <mc:Choice Requires="p14">
      <p:transition spd="slow" p14:dur="2000" advTm="37157"/>
    </mc:Choice>
    <mc:Fallback xmlns="">
      <p:transition spd="slow" advTm="37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7E5283-902A-D647-A931-1AC31F0322BC}"/>
              </a:ext>
            </a:extLst>
          </p:cNvPr>
          <p:cNvSpPr>
            <a:spLocks noGrp="1"/>
          </p:cNvSpPr>
          <p:nvPr>
            <p:ph type="title"/>
          </p:nvPr>
        </p:nvSpPr>
        <p:spPr/>
        <p:txBody>
          <a:bodyPr>
            <a:normAutofit/>
          </a:bodyPr>
          <a:lstStyle/>
          <a:p>
            <a:r>
              <a:rPr lang="en-AU" dirty="0"/>
              <a:t>How would we like to improve our research/activities?</a:t>
            </a:r>
          </a:p>
        </p:txBody>
      </p:sp>
      <p:sp>
        <p:nvSpPr>
          <p:cNvPr id="3" name="Espace réservé du contenu 2">
            <a:extLst>
              <a:ext uri="{FF2B5EF4-FFF2-40B4-BE49-F238E27FC236}">
                <a16:creationId xmlns:a16="http://schemas.microsoft.com/office/drawing/2014/main" id="{20CB5B67-A697-C24D-81F8-1CE1D8D67587}"/>
              </a:ext>
            </a:extLst>
          </p:cNvPr>
          <p:cNvSpPr>
            <a:spLocks noGrp="1"/>
          </p:cNvSpPr>
          <p:nvPr>
            <p:ph idx="1"/>
          </p:nvPr>
        </p:nvSpPr>
        <p:spPr>
          <a:xfrm>
            <a:off x="732711" y="1795729"/>
            <a:ext cx="6998125" cy="4806107"/>
          </a:xfrm>
        </p:spPr>
        <p:txBody>
          <a:bodyPr>
            <a:normAutofit lnSpcReduction="10000"/>
          </a:bodyPr>
          <a:lstStyle/>
          <a:p>
            <a:endParaRPr lang="en-AU" sz="1000" dirty="0"/>
          </a:p>
          <a:p>
            <a:r>
              <a:rPr lang="en-AU" sz="2200" dirty="0"/>
              <a:t>Develop species-specific disease surveillance protocols for rescued wildlife coming to the sanctuary and for wildlife suitable for re-release</a:t>
            </a:r>
          </a:p>
          <a:p>
            <a:endParaRPr lang="en-AU" sz="1000"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AU" sz="2200" b="0" i="0" u="none" strike="noStrike" kern="1200" cap="none" spc="0" normalizeH="0" baseline="0" noProof="0" dirty="0">
                <a:ln>
                  <a:noFill/>
                </a:ln>
                <a:solidFill>
                  <a:prstClr val="black"/>
                </a:solidFill>
                <a:effectLst/>
                <a:uLnTx/>
                <a:uFillTx/>
                <a:latin typeface="Calibri" panose="020F0502020204030204"/>
                <a:ea typeface="+mn-ea"/>
                <a:cs typeface="+mn-cs"/>
              </a:rPr>
              <a:t>Upgrade diagnostic facilities in the veterinary hospital to improve diagnostic capabilities. Extend to supporting the implementation of animal/wildlife specific diagnostic facilities</a:t>
            </a:r>
          </a:p>
          <a:p>
            <a:endParaRPr lang="en-AU" sz="1000" dirty="0"/>
          </a:p>
          <a:p>
            <a:r>
              <a:rPr lang="en-AU" sz="2200" dirty="0"/>
              <a:t>Incorporate education and training strategies into the project to support future researchers in Laos</a:t>
            </a:r>
          </a:p>
          <a:p>
            <a:endParaRPr lang="en-AU" sz="1000" dirty="0"/>
          </a:p>
          <a:p>
            <a:r>
              <a:rPr lang="en-AU" sz="2200" dirty="0"/>
              <a:t>Develop long term monitoring and research programs using local staff and researchers </a:t>
            </a:r>
          </a:p>
          <a:p>
            <a:endParaRPr lang="en-AU" sz="2200" dirty="0"/>
          </a:p>
          <a:p>
            <a:endParaRPr lang="en-AU" sz="2000" dirty="0"/>
          </a:p>
        </p:txBody>
      </p:sp>
      <p:pic>
        <p:nvPicPr>
          <p:cNvPr id="6" name="Picture 5">
            <a:extLst>
              <a:ext uri="{FF2B5EF4-FFF2-40B4-BE49-F238E27FC236}">
                <a16:creationId xmlns:a16="http://schemas.microsoft.com/office/drawing/2014/main" id="{953AC646-EC97-FF33-7428-0F5AA0DC7C0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7594" b="9305"/>
          <a:stretch/>
        </p:blipFill>
        <p:spPr>
          <a:xfrm>
            <a:off x="8009557" y="1970893"/>
            <a:ext cx="3960771" cy="3332413"/>
          </a:xfrm>
          <a:prstGeom prst="rect">
            <a:avLst/>
          </a:prstGeom>
        </p:spPr>
      </p:pic>
      <p:pic>
        <p:nvPicPr>
          <p:cNvPr id="8" name="Audio 7">
            <a:hlinkClick r:id="" action="ppaction://media"/>
            <a:extLst>
              <a:ext uri="{FF2B5EF4-FFF2-40B4-BE49-F238E27FC236}">
                <a16:creationId xmlns:a16="http://schemas.microsoft.com/office/drawing/2014/main" id="{82894DC6-D5C5-EEC0-5E1E-EFF153346C7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573377" t="-300649" r="-573377" b="-300649"/>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4014951418"/>
      </p:ext>
    </p:extLst>
  </p:cSld>
  <p:clrMapOvr>
    <a:masterClrMapping/>
  </p:clrMapOvr>
  <mc:AlternateContent xmlns:mc="http://schemas.openxmlformats.org/markup-compatibility/2006" xmlns:p14="http://schemas.microsoft.com/office/powerpoint/2010/main">
    <mc:Choice Requires="p14">
      <p:transition spd="slow" p14:dur="2000" advTm="77947"/>
    </mc:Choice>
    <mc:Fallback xmlns="">
      <p:transition spd="slow" advTm="77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8CA798-4AC2-6E4D-93DF-426A3CD5B96B}"/>
              </a:ext>
            </a:extLst>
          </p:cNvPr>
          <p:cNvSpPr>
            <a:spLocks noGrp="1"/>
          </p:cNvSpPr>
          <p:nvPr>
            <p:ph type="title"/>
          </p:nvPr>
        </p:nvSpPr>
        <p:spPr/>
        <p:txBody>
          <a:bodyPr/>
          <a:lstStyle/>
          <a:p>
            <a:r>
              <a:rPr lang="en-AU" dirty="0"/>
              <a:t>What are the knowledge gaps we would like to address?</a:t>
            </a:r>
          </a:p>
        </p:txBody>
      </p:sp>
      <p:sp>
        <p:nvSpPr>
          <p:cNvPr id="3" name="Espace réservé du contenu 2">
            <a:extLst>
              <a:ext uri="{FF2B5EF4-FFF2-40B4-BE49-F238E27FC236}">
                <a16:creationId xmlns:a16="http://schemas.microsoft.com/office/drawing/2014/main" id="{2501FC5B-992A-024D-B4BF-E964DECFB2D5}"/>
              </a:ext>
            </a:extLst>
          </p:cNvPr>
          <p:cNvSpPr>
            <a:spLocks noGrp="1"/>
          </p:cNvSpPr>
          <p:nvPr>
            <p:ph idx="1"/>
          </p:nvPr>
        </p:nvSpPr>
        <p:spPr>
          <a:xfrm>
            <a:off x="611259" y="2467781"/>
            <a:ext cx="5584372" cy="4351338"/>
          </a:xfrm>
        </p:spPr>
        <p:txBody>
          <a:bodyPr>
            <a:normAutofit/>
          </a:bodyPr>
          <a:lstStyle/>
          <a:p>
            <a:pPr marL="0" indent="0">
              <a:buNone/>
            </a:pPr>
            <a:r>
              <a:rPr lang="en-AU" sz="2200" b="1" dirty="0"/>
              <a:t>Practical gaps: </a:t>
            </a:r>
          </a:p>
          <a:p>
            <a:r>
              <a:rPr lang="en-AU" sz="2200" dirty="0"/>
              <a:t>Develop improved biosecurity protocols to help prevent transmission of pathogens between domestic animals and humans to captive wildlife at our sanctuary</a:t>
            </a:r>
          </a:p>
          <a:p>
            <a:endParaRPr lang="en-AU" sz="1000" dirty="0"/>
          </a:p>
          <a:p>
            <a:endParaRPr lang="en-AU" sz="2000" dirty="0"/>
          </a:p>
          <a:p>
            <a:pPr marL="0" indent="0">
              <a:buNone/>
            </a:pPr>
            <a:endParaRPr lang="en-AU" sz="2000" dirty="0"/>
          </a:p>
        </p:txBody>
      </p:sp>
      <p:sp>
        <p:nvSpPr>
          <p:cNvPr id="4" name="TextBox 3">
            <a:extLst>
              <a:ext uri="{FF2B5EF4-FFF2-40B4-BE49-F238E27FC236}">
                <a16:creationId xmlns:a16="http://schemas.microsoft.com/office/drawing/2014/main" id="{0EF29205-F2EF-CC37-388D-01FCF0070A22}"/>
              </a:ext>
            </a:extLst>
          </p:cNvPr>
          <p:cNvSpPr txBox="1"/>
          <p:nvPr/>
        </p:nvSpPr>
        <p:spPr>
          <a:xfrm>
            <a:off x="1724235" y="5135743"/>
            <a:ext cx="7671707" cy="769441"/>
          </a:xfrm>
          <a:prstGeom prst="rect">
            <a:avLst/>
          </a:prstGeom>
          <a:noFill/>
        </p:spPr>
        <p:txBody>
          <a:bodyPr wrap="square" rtlCol="0">
            <a:spAutoFit/>
          </a:bodyPr>
          <a:lstStyle/>
          <a:p>
            <a:pPr marL="0" indent="0" algn="ctr">
              <a:buNone/>
            </a:pPr>
            <a:r>
              <a:rPr lang="en-AU" sz="2200" dirty="0"/>
              <a:t>Improvements in these areas will lead to a more efficient One-Health approach for captive wildlife</a:t>
            </a:r>
          </a:p>
        </p:txBody>
      </p:sp>
      <p:sp>
        <p:nvSpPr>
          <p:cNvPr id="5" name="Espace réservé du contenu 2">
            <a:extLst>
              <a:ext uri="{FF2B5EF4-FFF2-40B4-BE49-F238E27FC236}">
                <a16:creationId xmlns:a16="http://schemas.microsoft.com/office/drawing/2014/main" id="{F9DB4B0F-7F8F-D971-FB5C-BDA649F2407C}"/>
              </a:ext>
            </a:extLst>
          </p:cNvPr>
          <p:cNvSpPr txBox="1">
            <a:spLocks/>
          </p:cNvSpPr>
          <p:nvPr/>
        </p:nvSpPr>
        <p:spPr>
          <a:xfrm>
            <a:off x="6473215" y="2367742"/>
            <a:ext cx="5399315" cy="40704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2200" b="1" dirty="0"/>
              <a:t>Capacity gaps:</a:t>
            </a:r>
          </a:p>
          <a:p>
            <a:r>
              <a:rPr lang="en-AU" sz="2200" dirty="0"/>
              <a:t>Lack of expertise, especially related to specific laboratory techniques and testing methods</a:t>
            </a:r>
          </a:p>
          <a:p>
            <a:r>
              <a:rPr lang="en-AU" sz="2200" dirty="0"/>
              <a:t>Lack of trained staff available to focus on one-health specific research questions</a:t>
            </a:r>
          </a:p>
          <a:p>
            <a:pPr marL="0" indent="0">
              <a:buFont typeface="Arial" panose="020B0604020202020204" pitchFamily="34" charset="0"/>
              <a:buNone/>
            </a:pPr>
            <a:endParaRPr lang="en-AU" sz="2000" dirty="0"/>
          </a:p>
        </p:txBody>
      </p:sp>
      <p:pic>
        <p:nvPicPr>
          <p:cNvPr id="9" name="Audio 8">
            <a:hlinkClick r:id="" action="ppaction://media"/>
            <a:extLst>
              <a:ext uri="{FF2B5EF4-FFF2-40B4-BE49-F238E27FC236}">
                <a16:creationId xmlns:a16="http://schemas.microsoft.com/office/drawing/2014/main" id="{ADCC80E2-C61B-B365-0AE0-4528F86A4C7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573377" t="-300649" r="-573377" b="-300649"/>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362604341"/>
      </p:ext>
    </p:extLst>
  </p:cSld>
  <p:clrMapOvr>
    <a:masterClrMapping/>
  </p:clrMapOvr>
  <mc:AlternateContent xmlns:mc="http://schemas.openxmlformats.org/markup-compatibility/2006" xmlns:p14="http://schemas.microsoft.com/office/powerpoint/2010/main">
    <mc:Choice Requires="p14">
      <p:transition spd="slow" p14:dur="2000" advTm="54666"/>
    </mc:Choice>
    <mc:Fallback xmlns="">
      <p:transition spd="slow" advTm="546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What is the most important/pressing question to address in a ONE-HEALTH research proposal ?</a:t>
            </a:r>
          </a:p>
        </p:txBody>
      </p:sp>
      <p:sp>
        <p:nvSpPr>
          <p:cNvPr id="3" name="Content Placeholder 2"/>
          <p:cNvSpPr>
            <a:spLocks noGrp="1"/>
          </p:cNvSpPr>
          <p:nvPr>
            <p:ph idx="1"/>
          </p:nvPr>
        </p:nvSpPr>
        <p:spPr>
          <a:xfrm>
            <a:off x="920309" y="2211859"/>
            <a:ext cx="10515600" cy="1300908"/>
          </a:xfrm>
        </p:spPr>
        <p:txBody>
          <a:bodyPr/>
          <a:lstStyle/>
          <a:p>
            <a:pPr marL="0" indent="0">
              <a:buNone/>
            </a:pPr>
            <a:r>
              <a:rPr lang="en-US" dirty="0"/>
              <a:t>How do we effectively manage zoonotic/reverse zoonotic disease risk in captive wildlife populations in sanctuaries in rural Southeast Asia?</a:t>
            </a:r>
          </a:p>
        </p:txBody>
      </p:sp>
      <p:pic>
        <p:nvPicPr>
          <p:cNvPr id="2050" name="Picture 2" descr="One Health - Wikipedia">
            <a:extLst>
              <a:ext uri="{FF2B5EF4-FFF2-40B4-BE49-F238E27FC236}">
                <a16:creationId xmlns:a16="http://schemas.microsoft.com/office/drawing/2014/main" id="{2CB78A3C-556A-BA24-53C8-79B1B6BF901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99659" y="3317173"/>
            <a:ext cx="3410864" cy="3262106"/>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a:extLst>
              <a:ext uri="{FF2B5EF4-FFF2-40B4-BE49-F238E27FC236}">
                <a16:creationId xmlns:a16="http://schemas.microsoft.com/office/drawing/2014/main" id="{CEEBBF04-DBD3-5542-2BD1-7A141EE1D28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573377" t="-300649" r="-573377" b="-300649"/>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204772422"/>
      </p:ext>
    </p:extLst>
  </p:cSld>
  <p:clrMapOvr>
    <a:masterClrMapping/>
  </p:clrMapOvr>
  <mc:AlternateContent xmlns:mc="http://schemas.openxmlformats.org/markup-compatibility/2006" xmlns:p14="http://schemas.microsoft.com/office/powerpoint/2010/main">
    <mc:Choice Requires="p14">
      <p:transition spd="slow" p14:dur="2000" advTm="16066"/>
    </mc:Choice>
    <mc:Fallback xmlns="">
      <p:transition spd="slow" advTm="16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C4E16-312B-4D30-32ED-A9DD1E1B95A1}"/>
              </a:ext>
            </a:extLst>
          </p:cNvPr>
          <p:cNvSpPr>
            <a:spLocks noGrp="1"/>
          </p:cNvSpPr>
          <p:nvPr>
            <p:ph type="title"/>
          </p:nvPr>
        </p:nvSpPr>
        <p:spPr/>
        <p:txBody>
          <a:bodyPr/>
          <a:lstStyle/>
          <a:p>
            <a:r>
              <a:rPr lang="en-AU" dirty="0"/>
              <a:t>Thank You</a:t>
            </a:r>
          </a:p>
        </p:txBody>
      </p:sp>
      <p:sp>
        <p:nvSpPr>
          <p:cNvPr id="3" name="Content Placeholder 2">
            <a:extLst>
              <a:ext uri="{FF2B5EF4-FFF2-40B4-BE49-F238E27FC236}">
                <a16:creationId xmlns:a16="http://schemas.microsoft.com/office/drawing/2014/main" id="{D950B266-785F-330D-481C-8F83690AB532}"/>
              </a:ext>
            </a:extLst>
          </p:cNvPr>
          <p:cNvSpPr>
            <a:spLocks noGrp="1"/>
          </p:cNvSpPr>
          <p:nvPr>
            <p:ph idx="1"/>
          </p:nvPr>
        </p:nvSpPr>
        <p:spPr/>
        <p:txBody>
          <a:bodyPr>
            <a:normAutofit/>
          </a:bodyPr>
          <a:lstStyle/>
          <a:p>
            <a:pPr marL="0" indent="0" algn="ctr">
              <a:buNone/>
            </a:pPr>
            <a:r>
              <a:rPr lang="en-AU" sz="2000" b="1" dirty="0"/>
              <a:t>If you would like to know more about Free the Bears please visit:</a:t>
            </a:r>
            <a:endParaRPr lang="en-AU" sz="1000" dirty="0"/>
          </a:p>
          <a:p>
            <a:pPr marL="0" indent="0" algn="ctr">
              <a:buNone/>
            </a:pPr>
            <a:r>
              <a:rPr lang="en-AU" sz="2000" dirty="0">
                <a:hlinkClick r:id="rId4"/>
              </a:rPr>
              <a:t>https://freethebears.org/</a:t>
            </a:r>
            <a:endParaRPr lang="en-AU" sz="2000" dirty="0"/>
          </a:p>
          <a:p>
            <a:pPr marL="0" indent="0" algn="ctr">
              <a:buNone/>
            </a:pPr>
            <a:endParaRPr lang="en-AU" sz="1800" dirty="0"/>
          </a:p>
          <a:p>
            <a:pPr marL="0" indent="0" algn="ctr">
              <a:buNone/>
            </a:pPr>
            <a:r>
              <a:rPr lang="en-AU" sz="2000" b="1" dirty="0"/>
              <a:t>If you have any further questions, please email me at:</a:t>
            </a:r>
            <a:endParaRPr lang="en-AU" sz="1050" dirty="0"/>
          </a:p>
          <a:p>
            <a:pPr marL="0" indent="0" algn="ctr">
              <a:buNone/>
            </a:pPr>
            <a:r>
              <a:rPr lang="en-AU" sz="2000" dirty="0"/>
              <a:t>jacqui@freethebears.org</a:t>
            </a:r>
          </a:p>
        </p:txBody>
      </p:sp>
      <p:pic>
        <p:nvPicPr>
          <p:cNvPr id="5" name="Picture 4">
            <a:extLst>
              <a:ext uri="{FF2B5EF4-FFF2-40B4-BE49-F238E27FC236}">
                <a16:creationId xmlns:a16="http://schemas.microsoft.com/office/drawing/2014/main" id="{C96CCD30-80A5-9464-CC72-0A0145BF3245}"/>
              </a:ext>
            </a:extLst>
          </p:cNvPr>
          <p:cNvPicPr>
            <a:picLocks noChangeAspect="1"/>
          </p:cNvPicPr>
          <p:nvPr/>
        </p:nvPicPr>
        <p:blipFill rotWithShape="1">
          <a:blip r:embed="rId5"/>
          <a:srcRect l="20280" t="30612" r="21174" b="34081"/>
          <a:stretch/>
        </p:blipFill>
        <p:spPr>
          <a:xfrm>
            <a:off x="2066731" y="3900196"/>
            <a:ext cx="7856375" cy="2665006"/>
          </a:xfrm>
          <a:prstGeom prst="rect">
            <a:avLst/>
          </a:prstGeom>
        </p:spPr>
      </p:pic>
      <p:pic>
        <p:nvPicPr>
          <p:cNvPr id="9" name="Audio 8">
            <a:hlinkClick r:id="" action="ppaction://media"/>
            <a:extLst>
              <a:ext uri="{FF2B5EF4-FFF2-40B4-BE49-F238E27FC236}">
                <a16:creationId xmlns:a16="http://schemas.microsoft.com/office/drawing/2014/main" id="{DECC9E86-8F0F-7A1A-D3C0-4121E922EBE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573377" t="-300649" r="-573377" b="-300649"/>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889479432"/>
      </p:ext>
    </p:extLst>
  </p:cSld>
  <p:clrMapOvr>
    <a:masterClrMapping/>
  </p:clrMapOvr>
  <mc:AlternateContent xmlns:mc="http://schemas.openxmlformats.org/markup-compatibility/2006" xmlns:p14="http://schemas.microsoft.com/office/powerpoint/2010/main">
    <mc:Choice Requires="p14">
      <p:transition spd="slow" p14:dur="2000" advTm="9798"/>
    </mc:Choice>
    <mc:Fallback xmlns="">
      <p:transition spd="slow" advTm="9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13506</TotalTime>
  <Words>788</Words>
  <Application>Microsoft Office PowerPoint</Application>
  <PresentationFormat>Widescreen</PresentationFormat>
  <Paragraphs>74</Paragraphs>
  <Slides>8</Slides>
  <Notes>5</Notes>
  <HiddenSlides>0</HiddenSlides>
  <MMClips>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Segoe UI</vt:lpstr>
      <vt:lpstr>Office Theme</vt:lpstr>
      <vt:lpstr>Partner</vt:lpstr>
      <vt:lpstr>Free the Bears</vt:lpstr>
      <vt:lpstr> What research do we conduct? </vt:lpstr>
      <vt:lpstr>How do we conduct research?</vt:lpstr>
      <vt:lpstr>How would we like to improve our research/activities?</vt:lpstr>
      <vt:lpstr>What are the knowledge gaps we would like to address?</vt:lpstr>
      <vt:lpstr>What is the most important/pressing question to address in a ONE-HEALTH research proposal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Nicole Ngo-Giang-Huong</dc:creator>
  <cp:lastModifiedBy>PITAYA SUEBTAM</cp:lastModifiedBy>
  <cp:revision>41</cp:revision>
  <dcterms:created xsi:type="dcterms:W3CDTF">2023-04-18T09:30:27Z</dcterms:created>
  <dcterms:modified xsi:type="dcterms:W3CDTF">2023-05-22T04:45:43Z</dcterms:modified>
</cp:coreProperties>
</file>